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5">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7" d="100"/>
          <a:sy n="107" d="100"/>
        </p:scale>
        <p:origin x="714"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g>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ECDEBA-9563-5FF3-6873-0ED8175C059C}"/>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SG"/>
          </a:p>
        </p:txBody>
      </p:sp>
      <p:sp>
        <p:nvSpPr>
          <p:cNvPr id="3" name="Subtitle 2">
            <a:extLst>
              <a:ext uri="{FF2B5EF4-FFF2-40B4-BE49-F238E27FC236}">
                <a16:creationId xmlns:a16="http://schemas.microsoft.com/office/drawing/2014/main" id="{6D95236E-DC96-FD4F-A452-1D37C287407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SG"/>
          </a:p>
        </p:txBody>
      </p:sp>
      <p:sp>
        <p:nvSpPr>
          <p:cNvPr id="4" name="Date Placeholder 3">
            <a:extLst>
              <a:ext uri="{FF2B5EF4-FFF2-40B4-BE49-F238E27FC236}">
                <a16:creationId xmlns:a16="http://schemas.microsoft.com/office/drawing/2014/main" id="{64F3D9D5-7654-B632-4296-6D243E39ABB2}"/>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5154626A-F59E-EEFB-D1E2-1D8082729C0E}"/>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12FB1518-CCBB-587A-5D20-12B0D3A242FE}"/>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5590758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044206-791D-47C3-ED77-A14212C8C3A5}"/>
              </a:ext>
            </a:extLst>
          </p:cNvPr>
          <p:cNvSpPr>
            <a:spLocks noGrp="1"/>
          </p:cNvSpPr>
          <p:nvPr>
            <p:ph type="title"/>
          </p:nvPr>
        </p:nvSpPr>
        <p:spPr/>
        <p:txBody>
          <a:bodyPr/>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9AD4F422-01CA-9050-C5C1-BFF481F99C3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2242A0FF-FDE2-D87C-F40C-2BAA26A22063}"/>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97369E5B-A598-EC7C-C979-A78373A919A1}"/>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81D5A01D-28ED-C72C-927D-894AD4E15902}"/>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9370522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421A513-6391-7E5A-79E1-B7980A84D6B2}"/>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7F90D152-9BCB-3392-ACAD-554A4AF55459}"/>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A990F0D0-15CE-22C6-0209-AE9264CA070C}"/>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B6C5EC42-5AF8-7D81-C7CB-049E9AF16723}"/>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5BA048A4-BF03-B02C-DA41-3FFEECB1AF9E}"/>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75686818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6CC944-4C4E-34F6-005D-FC2F159E6C73}"/>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58514060-31EF-9263-1486-E9C418609752}"/>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1DC9F27C-6F0C-AAC1-484C-0275958BAB02}"/>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A8F52612-509B-D79D-B807-7B49885878A2}"/>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19CBE588-4E67-36A9-B77B-640D1C83EA26}"/>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7101333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2C8833-3D8E-E066-E6F9-29D4582F57A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SG"/>
          </a:p>
        </p:txBody>
      </p:sp>
      <p:sp>
        <p:nvSpPr>
          <p:cNvPr id="3" name="Text Placeholder 2">
            <a:extLst>
              <a:ext uri="{FF2B5EF4-FFF2-40B4-BE49-F238E27FC236}">
                <a16:creationId xmlns:a16="http://schemas.microsoft.com/office/drawing/2014/main" id="{7D2109E5-FD06-711D-EA20-FE7700E76C0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1A7C082-F389-7230-9551-11367ADF6BDA}"/>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8521F655-BCF6-4EF5-C40A-79270D51E854}"/>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E01186CA-C498-CA01-FAD0-757A6920CF77}"/>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3645448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2CFD01-30B2-E4E9-C85A-2A6EFCAB9C88}"/>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6FD21CA0-730A-2628-31C7-736DB723E6D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Content Placeholder 3">
            <a:extLst>
              <a:ext uri="{FF2B5EF4-FFF2-40B4-BE49-F238E27FC236}">
                <a16:creationId xmlns:a16="http://schemas.microsoft.com/office/drawing/2014/main" id="{812455B2-1DB9-6FA6-C07C-5D907F08983C}"/>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Date Placeholder 4">
            <a:extLst>
              <a:ext uri="{FF2B5EF4-FFF2-40B4-BE49-F238E27FC236}">
                <a16:creationId xmlns:a16="http://schemas.microsoft.com/office/drawing/2014/main" id="{957598E5-DD91-E6F1-DC09-E1502C32C31D}"/>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6" name="Footer Placeholder 5">
            <a:extLst>
              <a:ext uri="{FF2B5EF4-FFF2-40B4-BE49-F238E27FC236}">
                <a16:creationId xmlns:a16="http://schemas.microsoft.com/office/drawing/2014/main" id="{3707873D-7ED3-5613-7CD5-F517101E52CD}"/>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25DBCD8B-AF29-4AEA-FC6D-7FEAA5A8D79F}"/>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948298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C9125D-C19B-A4E5-18FD-F64A531EE2FA}"/>
              </a:ext>
            </a:extLst>
          </p:cNvPr>
          <p:cNvSpPr>
            <a:spLocks noGrp="1"/>
          </p:cNvSpPr>
          <p:nvPr>
            <p:ph type="title"/>
          </p:nvPr>
        </p:nvSpPr>
        <p:spPr>
          <a:xfrm>
            <a:off x="839788" y="365125"/>
            <a:ext cx="10515600" cy="1325563"/>
          </a:xfrm>
        </p:spPr>
        <p:txBody>
          <a:bodyPr/>
          <a:lstStyle/>
          <a:p>
            <a:r>
              <a:rPr lang="en-US"/>
              <a:t>Click to edit Master title style</a:t>
            </a:r>
            <a:endParaRPr lang="en-SG"/>
          </a:p>
        </p:txBody>
      </p:sp>
      <p:sp>
        <p:nvSpPr>
          <p:cNvPr id="3" name="Text Placeholder 2">
            <a:extLst>
              <a:ext uri="{FF2B5EF4-FFF2-40B4-BE49-F238E27FC236}">
                <a16:creationId xmlns:a16="http://schemas.microsoft.com/office/drawing/2014/main" id="{70BB5908-1C37-C529-C533-90EE30C38E9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D7213E6C-63B7-CE3F-B68D-A56BC6DA1381}"/>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Text Placeholder 4">
            <a:extLst>
              <a:ext uri="{FF2B5EF4-FFF2-40B4-BE49-F238E27FC236}">
                <a16:creationId xmlns:a16="http://schemas.microsoft.com/office/drawing/2014/main" id="{4DEC826D-EB4A-8BCD-614C-1DF5F7CA535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9A987E7E-9BFF-5CF7-A351-728CA741234D}"/>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7" name="Date Placeholder 6">
            <a:extLst>
              <a:ext uri="{FF2B5EF4-FFF2-40B4-BE49-F238E27FC236}">
                <a16:creationId xmlns:a16="http://schemas.microsoft.com/office/drawing/2014/main" id="{0B645CD8-D790-9CCE-02FB-0C8A5EDDE21D}"/>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8" name="Footer Placeholder 7">
            <a:extLst>
              <a:ext uri="{FF2B5EF4-FFF2-40B4-BE49-F238E27FC236}">
                <a16:creationId xmlns:a16="http://schemas.microsoft.com/office/drawing/2014/main" id="{0D95B4BD-4613-81F8-4553-7ECB8EBDB51B}"/>
              </a:ext>
            </a:extLst>
          </p:cNvPr>
          <p:cNvSpPr>
            <a:spLocks noGrp="1"/>
          </p:cNvSpPr>
          <p:nvPr>
            <p:ph type="ftr" sz="quarter" idx="11"/>
          </p:nvPr>
        </p:nvSpPr>
        <p:spPr/>
        <p:txBody>
          <a:bodyPr/>
          <a:lstStyle/>
          <a:p>
            <a:endParaRPr lang="en-SG"/>
          </a:p>
        </p:txBody>
      </p:sp>
      <p:sp>
        <p:nvSpPr>
          <p:cNvPr id="9" name="Slide Number Placeholder 8">
            <a:extLst>
              <a:ext uri="{FF2B5EF4-FFF2-40B4-BE49-F238E27FC236}">
                <a16:creationId xmlns:a16="http://schemas.microsoft.com/office/drawing/2014/main" id="{BB06844E-BCF8-8784-D4F7-52AE8A41FCF3}"/>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55614513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3E359B-5CF2-7E65-E075-637A902E2B2C}"/>
              </a:ext>
            </a:extLst>
          </p:cNvPr>
          <p:cNvSpPr>
            <a:spLocks noGrp="1"/>
          </p:cNvSpPr>
          <p:nvPr>
            <p:ph type="title"/>
          </p:nvPr>
        </p:nvSpPr>
        <p:spPr/>
        <p:txBody>
          <a:bodyPr/>
          <a:lstStyle/>
          <a:p>
            <a:r>
              <a:rPr lang="en-US"/>
              <a:t>Click to edit Master title style</a:t>
            </a:r>
            <a:endParaRPr lang="en-SG"/>
          </a:p>
        </p:txBody>
      </p:sp>
      <p:sp>
        <p:nvSpPr>
          <p:cNvPr id="3" name="Date Placeholder 2">
            <a:extLst>
              <a:ext uri="{FF2B5EF4-FFF2-40B4-BE49-F238E27FC236}">
                <a16:creationId xmlns:a16="http://schemas.microsoft.com/office/drawing/2014/main" id="{EEBBAFA2-DA12-229C-C8AF-C0D27A69B75A}"/>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4" name="Footer Placeholder 3">
            <a:extLst>
              <a:ext uri="{FF2B5EF4-FFF2-40B4-BE49-F238E27FC236}">
                <a16:creationId xmlns:a16="http://schemas.microsoft.com/office/drawing/2014/main" id="{492B996B-C315-E7E7-1BBC-3CBEC8F5B677}"/>
              </a:ext>
            </a:extLst>
          </p:cNvPr>
          <p:cNvSpPr>
            <a:spLocks noGrp="1"/>
          </p:cNvSpPr>
          <p:nvPr>
            <p:ph type="ftr" sz="quarter" idx="11"/>
          </p:nvPr>
        </p:nvSpPr>
        <p:spPr/>
        <p:txBody>
          <a:bodyPr/>
          <a:lstStyle/>
          <a:p>
            <a:endParaRPr lang="en-SG"/>
          </a:p>
        </p:txBody>
      </p:sp>
      <p:sp>
        <p:nvSpPr>
          <p:cNvPr id="5" name="Slide Number Placeholder 4">
            <a:extLst>
              <a:ext uri="{FF2B5EF4-FFF2-40B4-BE49-F238E27FC236}">
                <a16:creationId xmlns:a16="http://schemas.microsoft.com/office/drawing/2014/main" id="{D76CDD9A-1CAE-D6BD-86E0-7E257A0AE633}"/>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395207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073C961-F829-FB50-32CE-1E8A7D11137E}"/>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3" name="Footer Placeholder 2">
            <a:extLst>
              <a:ext uri="{FF2B5EF4-FFF2-40B4-BE49-F238E27FC236}">
                <a16:creationId xmlns:a16="http://schemas.microsoft.com/office/drawing/2014/main" id="{A9EA76B1-2A43-05BF-149E-C8EB16E0F386}"/>
              </a:ext>
            </a:extLst>
          </p:cNvPr>
          <p:cNvSpPr>
            <a:spLocks noGrp="1"/>
          </p:cNvSpPr>
          <p:nvPr>
            <p:ph type="ftr" sz="quarter" idx="11"/>
          </p:nvPr>
        </p:nvSpPr>
        <p:spPr/>
        <p:txBody>
          <a:bodyPr/>
          <a:lstStyle/>
          <a:p>
            <a:endParaRPr lang="en-SG"/>
          </a:p>
        </p:txBody>
      </p:sp>
      <p:sp>
        <p:nvSpPr>
          <p:cNvPr id="4" name="Slide Number Placeholder 3">
            <a:extLst>
              <a:ext uri="{FF2B5EF4-FFF2-40B4-BE49-F238E27FC236}">
                <a16:creationId xmlns:a16="http://schemas.microsoft.com/office/drawing/2014/main" id="{FC567CD2-6E9A-1405-465B-20D6861E1B87}"/>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9128060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BA408F-9B95-E61C-94A1-E1BC2345EAA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Content Placeholder 2">
            <a:extLst>
              <a:ext uri="{FF2B5EF4-FFF2-40B4-BE49-F238E27FC236}">
                <a16:creationId xmlns:a16="http://schemas.microsoft.com/office/drawing/2014/main" id="{4F19F2F4-1567-D64B-7862-BD0DEB2ECEF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Text Placeholder 3">
            <a:extLst>
              <a:ext uri="{FF2B5EF4-FFF2-40B4-BE49-F238E27FC236}">
                <a16:creationId xmlns:a16="http://schemas.microsoft.com/office/drawing/2014/main" id="{CF12884E-855A-D64E-4AB8-0DC1EDD836E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DE06C6E-80EB-A79B-E2CE-99D36C9153A6}"/>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6" name="Footer Placeholder 5">
            <a:extLst>
              <a:ext uri="{FF2B5EF4-FFF2-40B4-BE49-F238E27FC236}">
                <a16:creationId xmlns:a16="http://schemas.microsoft.com/office/drawing/2014/main" id="{FFE42752-F6AE-0533-80B1-C8B1DC71728B}"/>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C1BD42C4-4475-93BC-D3B7-AA834D531CFB}"/>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2273324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123C201-BD48-AC57-15BA-089DFFA84AC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Picture Placeholder 2">
            <a:extLst>
              <a:ext uri="{FF2B5EF4-FFF2-40B4-BE49-F238E27FC236}">
                <a16:creationId xmlns:a16="http://schemas.microsoft.com/office/drawing/2014/main" id="{75AAF23C-130B-3C4B-7C24-ECCE0F9F670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SG"/>
          </a:p>
        </p:txBody>
      </p:sp>
      <p:sp>
        <p:nvSpPr>
          <p:cNvPr id="4" name="Text Placeholder 3">
            <a:extLst>
              <a:ext uri="{FF2B5EF4-FFF2-40B4-BE49-F238E27FC236}">
                <a16:creationId xmlns:a16="http://schemas.microsoft.com/office/drawing/2014/main" id="{E1C5B2AD-3C6E-4F51-0EDB-39880422DBE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CCE45D4-AF08-CD59-2309-6BD31364F9A9}"/>
              </a:ext>
            </a:extLst>
          </p:cNvPr>
          <p:cNvSpPr>
            <a:spLocks noGrp="1"/>
          </p:cNvSpPr>
          <p:nvPr>
            <p:ph type="dt" sz="half" idx="10"/>
          </p:nvPr>
        </p:nvSpPr>
        <p:spPr/>
        <p:txBody>
          <a:bodyPr/>
          <a:lstStyle/>
          <a:p>
            <a:fld id="{FCF98664-76FF-421A-9A01-97F6B1200E3F}" type="datetimeFigureOut">
              <a:rPr lang="en-SG" smtClean="0"/>
              <a:t>27/10/2025</a:t>
            </a:fld>
            <a:endParaRPr lang="en-SG"/>
          </a:p>
        </p:txBody>
      </p:sp>
      <p:sp>
        <p:nvSpPr>
          <p:cNvPr id="6" name="Footer Placeholder 5">
            <a:extLst>
              <a:ext uri="{FF2B5EF4-FFF2-40B4-BE49-F238E27FC236}">
                <a16:creationId xmlns:a16="http://schemas.microsoft.com/office/drawing/2014/main" id="{6D988F91-8E09-C4A5-5CFF-5F75EA155ABB}"/>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84BEE16D-BC24-28EC-FF77-98312EEEEE78}"/>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4031690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9F3359A-9FC6-B71F-AB64-086641D9F9D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SG"/>
          </a:p>
        </p:txBody>
      </p:sp>
      <p:sp>
        <p:nvSpPr>
          <p:cNvPr id="3" name="Text Placeholder 2">
            <a:extLst>
              <a:ext uri="{FF2B5EF4-FFF2-40B4-BE49-F238E27FC236}">
                <a16:creationId xmlns:a16="http://schemas.microsoft.com/office/drawing/2014/main" id="{9CE4E9CC-C337-1A16-1559-E053D51E65A7}"/>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4B508C65-F151-621A-F84E-E3A183A4F61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CF98664-76FF-421A-9A01-97F6B1200E3F}" type="datetimeFigureOut">
              <a:rPr lang="en-SG" smtClean="0"/>
              <a:t>27/10/2025</a:t>
            </a:fld>
            <a:endParaRPr lang="en-SG"/>
          </a:p>
        </p:txBody>
      </p:sp>
      <p:sp>
        <p:nvSpPr>
          <p:cNvPr id="5" name="Footer Placeholder 4">
            <a:extLst>
              <a:ext uri="{FF2B5EF4-FFF2-40B4-BE49-F238E27FC236}">
                <a16:creationId xmlns:a16="http://schemas.microsoft.com/office/drawing/2014/main" id="{DCC08B08-41CD-C1B2-F920-521802A7782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SG"/>
          </a:p>
        </p:txBody>
      </p:sp>
      <p:sp>
        <p:nvSpPr>
          <p:cNvPr id="6" name="Slide Number Placeholder 5">
            <a:extLst>
              <a:ext uri="{FF2B5EF4-FFF2-40B4-BE49-F238E27FC236}">
                <a16:creationId xmlns:a16="http://schemas.microsoft.com/office/drawing/2014/main" id="{9AD2CC1B-6651-6501-ACB0-92FDE974E5E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37099BD-C37F-481C-9432-8537FEA1BAB7}" type="slidenum">
              <a:rPr lang="en-SG" smtClean="0"/>
              <a:t>‹#›</a:t>
            </a:fld>
            <a:endParaRPr lang="en-SG"/>
          </a:p>
        </p:txBody>
      </p:sp>
    </p:spTree>
    <p:extLst>
      <p:ext uri="{BB962C8B-B14F-4D97-AF65-F5344CB8AC3E}">
        <p14:creationId xmlns:p14="http://schemas.microsoft.com/office/powerpoint/2010/main" val="248687465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awards.humanresourcesonline.net/employee-experience-awards-th/entry-guidelines/" TargetMode="External"/><Relationship Id="rId2" Type="http://schemas.openxmlformats.org/officeDocument/2006/relationships/hyperlink" Target="https://awards.humanresourcesonline.net/employee-experience-awards-my/entry-submission/" TargetMode="External"/><Relationship Id="rId1" Type="http://schemas.openxmlformats.org/officeDocument/2006/relationships/slideLayout" Target="../slideLayouts/slideLayout2.xml"/><Relationship Id="rId5" Type="http://schemas.openxmlformats.org/officeDocument/2006/relationships/hyperlink" Target="mailto:sandrar@humanresourcesonline.net" TargetMode="External"/><Relationship Id="rId4" Type="http://schemas.openxmlformats.org/officeDocument/2006/relationships/hyperlink" Target="mailto:adrianr@humanresourcesonline.net"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57E4794B-A4BF-307F-7B5D-0D576665D42F}"/>
              </a:ext>
            </a:extLst>
          </p:cNvPr>
          <p:cNvSpPr txBox="1"/>
          <p:nvPr/>
        </p:nvSpPr>
        <p:spPr>
          <a:xfrm>
            <a:off x="5760455" y="5877955"/>
            <a:ext cx="6624736" cy="338554"/>
          </a:xfrm>
          <a:prstGeom prst="rect">
            <a:avLst/>
          </a:prstGeom>
          <a:noFill/>
        </p:spPr>
        <p:txBody>
          <a:bodyPr wrap="square" rtlCol="0">
            <a:spAutoFit/>
          </a:bodyPr>
          <a:lstStyle/>
          <a:p>
            <a:r>
              <a:rPr lang="en-US" sz="1600" b="1" dirty="0">
                <a:solidFill>
                  <a:schemeClr val="bg1"/>
                </a:solidFill>
                <a:latin typeface="Arial" panose="020B0604020202020204" pitchFamily="34" charset="0"/>
                <a:ea typeface="DIN 2014 Bold" pitchFamily="34" charset="0"/>
                <a:cs typeface="Arial" panose="020B0604020202020204" pitchFamily="34" charset="0"/>
              </a:rPr>
              <a:t>ENTRY FORM</a:t>
            </a:r>
            <a:endParaRPr lang="en-SG" sz="1600" b="1" dirty="0">
              <a:solidFill>
                <a:schemeClr val="bg1"/>
              </a:solidFill>
              <a:latin typeface="Arial" panose="020B0604020202020204" pitchFamily="34" charset="0"/>
              <a:ea typeface="DIN 2014 Bold" pitchFamily="34" charset="0"/>
              <a:cs typeface="Arial" panose="020B0604020202020204" pitchFamily="34" charset="0"/>
            </a:endParaRPr>
          </a:p>
        </p:txBody>
      </p:sp>
    </p:spTree>
    <p:extLst>
      <p:ext uri="{BB962C8B-B14F-4D97-AF65-F5344CB8AC3E}">
        <p14:creationId xmlns:p14="http://schemas.microsoft.com/office/powerpoint/2010/main" val="281992190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42473"/>
            <a:ext cx="11823576" cy="4805061"/>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AU" sz="1000" b="1" u="sng" dirty="0">
                <a:effectLst/>
                <a:latin typeface="Arial" panose="020B0604020202020204" pitchFamily="34" charset="0"/>
                <a:ea typeface="Calibri" panose="020F0502020204030204" pitchFamily="34" charset="0"/>
                <a:cs typeface="Times New Roman" panose="02020603050405020304" pitchFamily="18" charset="0"/>
              </a:rPr>
              <a:t>Section 4: Learning Points</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summarise your overall entry into concise points focused on the key learning that you have taken away from your workplace transformation journey.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Please identify top 3 key takeaways from your transformation strategy. </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What were some gaps in your strategy? </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What are the strengths that form the foundation of your strategy?</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What are the future plans that you have in place to further boost this?</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What are some elements of the strategy that you think is unique to your organisation?</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Please include some testimonials from peers / senior management / clients. Feel free to include graphs, charts that will strengthen your business case. </a:t>
            </a:r>
            <a:endParaRPr lang="en-SG" sz="1000" dirty="0">
              <a:effectLst/>
              <a:latin typeface="Times New Roman" panose="02020603050405020304" pitchFamily="18" charset="0"/>
              <a:ea typeface="SimSun" panose="02010600030101010101" pitchFamily="2" charset="-122"/>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10248022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87055"/>
            <a:ext cx="11823576" cy="4860479"/>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08384626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633491"/>
            <a:ext cx="11823576" cy="47140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endParaRPr lang="en-US" b="1" kern="1200" dirty="0">
              <a:solidFill>
                <a:schemeClr val="tx1"/>
              </a:solidFill>
              <a:latin typeface="Helvetica CE 55 Roman" panose="02000503040000020004" pitchFamily="2" charset="0"/>
              <a:ea typeface="+mn-ea"/>
              <a:cs typeface="+mn-cs"/>
            </a:endParaRPr>
          </a:p>
          <a:p>
            <a:endParaRPr lang="en-US" b="1" dirty="0">
              <a:latin typeface="Helvetica CE 55 Roman" panose="02000503040000020004" pitchFamily="2" charset="0"/>
            </a:endParaRPr>
          </a:p>
          <a:p>
            <a:endParaRPr lang="en-US" b="1" kern="1200" dirty="0">
              <a:solidFill>
                <a:schemeClr val="tx1"/>
              </a:solidFill>
              <a:latin typeface="Helvetica CE 55 Roman" panose="02000503040000020004" pitchFamily="2" charset="0"/>
              <a:ea typeface="+mn-ea"/>
              <a:cs typeface="+mn-cs"/>
            </a:endParaRPr>
          </a:p>
          <a:p>
            <a:endParaRPr lang="en-US" b="1" dirty="0">
              <a:latin typeface="Arial" panose="020B0604020202020204" pitchFamily="34" charset="0"/>
              <a:cs typeface="Arial" panose="020B0604020202020204" pitchFamily="34" charset="0"/>
            </a:endParaRPr>
          </a:p>
          <a:p>
            <a:r>
              <a:rPr lang="en-US" b="1" kern="1200" dirty="0">
                <a:solidFill>
                  <a:schemeClr val="tx1"/>
                </a:solidFill>
                <a:latin typeface="Arial" panose="020B0604020202020204" pitchFamily="34" charset="0"/>
                <a:cs typeface="Arial" panose="020B0604020202020204" pitchFamily="34" charset="0"/>
              </a:rPr>
              <a:t>DECLARATION </a:t>
            </a:r>
          </a:p>
          <a:p>
            <a:r>
              <a:rPr lang="en-US" b="1" kern="1200" dirty="0">
                <a:solidFill>
                  <a:schemeClr val="tx1"/>
                </a:solidFill>
                <a:latin typeface="Arial" panose="020B0604020202020204" pitchFamily="34" charset="0"/>
                <a:cs typeface="Arial" panose="020B0604020202020204" pitchFamily="34" charset="0"/>
              </a:rPr>
              <a:t> </a:t>
            </a:r>
          </a:p>
          <a:p>
            <a:r>
              <a:rPr lang="en-US" b="1" kern="1200" dirty="0">
                <a:solidFill>
                  <a:schemeClr val="tx1"/>
                </a:solidFill>
                <a:latin typeface="Arial" panose="020B0604020202020204" pitchFamily="34" charset="0"/>
                <a:cs typeface="Arial" panose="020B0604020202020204" pitchFamily="34" charset="0"/>
                <a:sym typeface="Wingdings 2"/>
              </a:rPr>
              <a:t></a:t>
            </a:r>
            <a:r>
              <a:rPr lang="en-US" b="0" kern="1200" dirty="0">
                <a:solidFill>
                  <a:schemeClr val="tx1"/>
                </a:solidFill>
                <a:latin typeface="Arial" panose="020B0604020202020204" pitchFamily="34" charset="0"/>
                <a:cs typeface="Arial" panose="020B0604020202020204" pitchFamily="34" charset="0"/>
              </a:rPr>
              <a:t> </a:t>
            </a:r>
            <a:r>
              <a:rPr lang="en-US" b="0" i="0" kern="1200" dirty="0">
                <a:solidFill>
                  <a:schemeClr val="tx1"/>
                </a:solidFill>
                <a:latin typeface="Arial" panose="020B0604020202020204" pitchFamily="34" charset="0"/>
                <a:cs typeface="Arial" panose="020B0604020202020204" pitchFamily="34" charset="0"/>
              </a:rPr>
              <a:t>I agree to the terms and conditions and declare that this entry form is eligible for entry. I confirm all facts and figures contained within are accurate and true. I will be available should the judging panel wish to clarify any information within this entry form.</a:t>
            </a:r>
          </a:p>
          <a:p>
            <a:endParaRPr lang="en-AU" b="1" kern="1200" dirty="0">
              <a:solidFill>
                <a:schemeClr val="tx1"/>
              </a:solidFill>
              <a:latin typeface="Arial" panose="020B0604020202020204" pitchFamily="34" charset="0"/>
              <a:cs typeface="Arial" panose="020B0604020202020204" pitchFamily="34" charset="0"/>
            </a:endParaRPr>
          </a:p>
          <a:p>
            <a:pPr algn="ctr"/>
            <a:r>
              <a:rPr lang="en-AU" b="1" kern="1200" dirty="0">
                <a:solidFill>
                  <a:schemeClr val="tx1"/>
                </a:solidFill>
                <a:latin typeface="Arial" panose="020B0604020202020204" pitchFamily="34" charset="0"/>
                <a:cs typeface="Arial" panose="020B0604020202020204" pitchFamily="34" charset="0"/>
              </a:rPr>
              <a:t>-THE END- </a:t>
            </a:r>
            <a:endParaRPr lang="en-US" b="1" kern="1200" dirty="0">
              <a:solidFill>
                <a:schemeClr val="tx1"/>
              </a:solidFill>
              <a:latin typeface="Arial" panose="020B0604020202020204" pitchFamily="34" charset="0"/>
              <a:cs typeface="Arial" panose="020B0604020202020204" pitchFamily="34"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9111778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Table 8">
            <a:extLst>
              <a:ext uri="{FF2B5EF4-FFF2-40B4-BE49-F238E27FC236}">
                <a16:creationId xmlns:a16="http://schemas.microsoft.com/office/drawing/2014/main" id="{902DE7B1-1DEF-488F-236F-62EEF6F28979}"/>
              </a:ext>
            </a:extLst>
          </p:cNvPr>
          <p:cNvGraphicFramePr>
            <a:graphicFrameLocks noGrp="1"/>
          </p:cNvGraphicFramePr>
          <p:nvPr>
            <p:extLst>
              <p:ext uri="{D42A27DB-BD31-4B8C-83A1-F6EECF244321}">
                <p14:modId xmlns:p14="http://schemas.microsoft.com/office/powerpoint/2010/main" val="1334239967"/>
              </p:ext>
            </p:extLst>
          </p:nvPr>
        </p:nvGraphicFramePr>
        <p:xfrm>
          <a:off x="2032000" y="3610001"/>
          <a:ext cx="8128000" cy="1354773"/>
        </p:xfrm>
        <a:graphic>
          <a:graphicData uri="http://schemas.openxmlformats.org/drawingml/2006/table">
            <a:tbl>
              <a:tblPr firstRow="1" bandRow="1">
                <a:tableStyleId>{5C22544A-7EE6-4342-B048-85BDC9FD1C3A}</a:tableStyleId>
              </a:tblPr>
              <a:tblGrid>
                <a:gridCol w="4064000">
                  <a:extLst>
                    <a:ext uri="{9D8B030D-6E8A-4147-A177-3AD203B41FA5}">
                      <a16:colId xmlns:a16="http://schemas.microsoft.com/office/drawing/2014/main" val="2365144665"/>
                    </a:ext>
                  </a:extLst>
                </a:gridCol>
                <a:gridCol w="4064000">
                  <a:extLst>
                    <a:ext uri="{9D8B030D-6E8A-4147-A177-3AD203B41FA5}">
                      <a16:colId xmlns:a16="http://schemas.microsoft.com/office/drawing/2014/main" val="168321977"/>
                    </a:ext>
                  </a:extLst>
                </a:gridCol>
              </a:tblGrid>
              <a:tr h="0">
                <a:tc>
                  <a:txBody>
                    <a:bodyPr/>
                    <a:lstStyle/>
                    <a:p>
                      <a:pPr>
                        <a:lnSpc>
                          <a:spcPct val="115000"/>
                        </a:lnSpc>
                        <a:spcBef>
                          <a:spcPts val="1200"/>
                        </a:spcBef>
                        <a:spcAft>
                          <a:spcPts val="1000"/>
                        </a:spcAft>
                      </a:pPr>
                      <a:r>
                        <a:rPr lang="en-US" sz="12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Company Name* </a:t>
                      </a:r>
                      <a:br>
                        <a:rPr lang="en-US" sz="12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br>
                      <a:r>
                        <a:rPr lang="en-US" sz="1200" b="0" i="1" dirty="0">
                          <a:solidFill>
                            <a:srgbClr val="000000"/>
                          </a:solidFill>
                          <a:effectLst/>
                          <a:latin typeface="Arial" panose="020B0604020202020204" pitchFamily="34" charset="0"/>
                          <a:ea typeface="Calibri" panose="020F0502020204030204" pitchFamily="34" charset="0"/>
                          <a:cs typeface="Arial" panose="020B0604020202020204" pitchFamily="34" charset="0"/>
                        </a:rPr>
                        <a:t>(to be used for all marketing collaterals and on the trophy should you win)</a:t>
                      </a:r>
                      <a:endParaRPr lang="en-SG" sz="1600" b="0" i="1"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l">
                        <a:lnSpc>
                          <a:spcPct val="115000"/>
                        </a:lnSpc>
                        <a:spcBef>
                          <a:spcPts val="1200"/>
                        </a:spcBef>
                        <a:spcAft>
                          <a:spcPts val="1000"/>
                        </a:spcAft>
                      </a:pP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424509326"/>
                  </a:ext>
                </a:extLst>
              </a:tr>
              <a:tr h="370840">
                <a:tc>
                  <a:txBody>
                    <a:bodyPr/>
                    <a:lstStyle/>
                    <a:p>
                      <a:pPr>
                        <a:lnSpc>
                          <a:spcPct val="115000"/>
                        </a:lnSpc>
                        <a:spcAft>
                          <a:spcPts val="1000"/>
                        </a:spcAft>
                      </a:pPr>
                      <a:r>
                        <a:rPr lang="en-AU" sz="12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Country</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Aft>
                          <a:spcPts val="1000"/>
                        </a:spcAft>
                      </a:pPr>
                      <a:r>
                        <a:rPr lang="en-AU" sz="1200" dirty="0">
                          <a:solidFill>
                            <a:srgbClr val="808080"/>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Malaysia</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207605458"/>
                  </a:ext>
                </a:extLst>
              </a:tr>
              <a:tr h="370840">
                <a:tc>
                  <a:txBody>
                    <a:bodyPr/>
                    <a:lstStyle/>
                    <a:p>
                      <a:pPr>
                        <a:lnSpc>
                          <a:spcPct val="115000"/>
                        </a:lnSpc>
                        <a:spcAft>
                          <a:spcPts val="1000"/>
                        </a:spcAft>
                      </a:pPr>
                      <a:r>
                        <a:rPr lang="en-AU" sz="12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Category</a:t>
                      </a: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Bef>
                          <a:spcPts val="200"/>
                        </a:spcBef>
                        <a:spcAft>
                          <a:spcPts val="1000"/>
                        </a:spcAft>
                      </a:pPr>
                      <a:endParaRPr lang="en-SG" sz="16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56980662"/>
                  </a:ext>
                </a:extLst>
              </a:tr>
            </a:tbl>
          </a:graphicData>
        </a:graphic>
      </p:graphicFrame>
      <p:sp>
        <p:nvSpPr>
          <p:cNvPr id="12" name="TextBox 11">
            <a:extLst>
              <a:ext uri="{FF2B5EF4-FFF2-40B4-BE49-F238E27FC236}">
                <a16:creationId xmlns:a16="http://schemas.microsoft.com/office/drawing/2014/main" id="{43A6A5AC-3B7A-293A-8008-516551DFD4AB}"/>
              </a:ext>
            </a:extLst>
          </p:cNvPr>
          <p:cNvSpPr txBox="1"/>
          <p:nvPr/>
        </p:nvSpPr>
        <p:spPr>
          <a:xfrm>
            <a:off x="806019" y="1555228"/>
            <a:ext cx="10579962" cy="1692771"/>
          </a:xfrm>
          <a:prstGeom prst="rect">
            <a:avLst/>
          </a:prstGeom>
          <a:noFill/>
        </p:spPr>
        <p:txBody>
          <a:bodyPr wrap="square">
            <a:spAutoFit/>
          </a:bodyPr>
          <a:lstStyle/>
          <a:p>
            <a:pPr algn="ctr"/>
            <a:r>
              <a:rPr lang="en-US" sz="3200" b="1" dirty="0">
                <a:solidFill>
                  <a:schemeClr val="accent2">
                    <a:lumMod val="75000"/>
                  </a:schemeClr>
                </a:solidFill>
                <a:latin typeface="Arial" panose="020B0604020202020204" pitchFamily="34" charset="0"/>
                <a:cs typeface="Arial" panose="020B0604020202020204" pitchFamily="34" charset="0"/>
              </a:rPr>
              <a:t>AWARD ENTRY FORM</a:t>
            </a:r>
          </a:p>
          <a:p>
            <a:pPr algn="ctr"/>
            <a:endParaRPr lang="en-US" dirty="0">
              <a:latin typeface="Arial" panose="020B0604020202020204" pitchFamily="34" charset="0"/>
              <a:cs typeface="Arial" panose="020B0604020202020204" pitchFamily="34" charset="0"/>
            </a:endParaRPr>
          </a:p>
          <a:p>
            <a:pPr algn="ctr"/>
            <a:r>
              <a:rPr lang="en-US" dirty="0">
                <a:latin typeface="Arial" panose="020B0604020202020204" pitchFamily="34" charset="0"/>
                <a:cs typeface="Arial" panose="020B0604020202020204" pitchFamily="34" charset="0"/>
              </a:rPr>
              <a:t>It is the responsibility of the entrant to ensure that all information provided in this entry form is true and correct. No changes, including the company name that is to be used for marketing collaterals and the trophy, will be accepted by the </a:t>
            </a:r>
            <a:r>
              <a:rPr lang="en-US" dirty="0" err="1">
                <a:latin typeface="Arial" panose="020B0604020202020204" pitchFamily="34" charset="0"/>
                <a:cs typeface="Arial" panose="020B0604020202020204" pitchFamily="34" charset="0"/>
              </a:rPr>
              <a:t>organiser</a:t>
            </a:r>
            <a:r>
              <a:rPr lang="en-US" dirty="0">
                <a:latin typeface="Arial" panose="020B0604020202020204" pitchFamily="34" charset="0"/>
                <a:cs typeface="Arial" panose="020B0604020202020204" pitchFamily="34" charset="0"/>
              </a:rPr>
              <a:t> once the entry form has been submitted.</a:t>
            </a:r>
          </a:p>
        </p:txBody>
      </p:sp>
    </p:spTree>
    <p:extLst>
      <p:ext uri="{BB962C8B-B14F-4D97-AF65-F5344CB8AC3E}">
        <p14:creationId xmlns:p14="http://schemas.microsoft.com/office/powerpoint/2010/main" val="17763162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Box 11">
            <a:extLst>
              <a:ext uri="{FF2B5EF4-FFF2-40B4-BE49-F238E27FC236}">
                <a16:creationId xmlns:a16="http://schemas.microsoft.com/office/drawing/2014/main" id="{43A6A5AC-3B7A-293A-8008-516551DFD4AB}"/>
              </a:ext>
            </a:extLst>
          </p:cNvPr>
          <p:cNvSpPr txBox="1"/>
          <p:nvPr/>
        </p:nvSpPr>
        <p:spPr>
          <a:xfrm>
            <a:off x="619588" y="1604907"/>
            <a:ext cx="11098936" cy="3539430"/>
          </a:xfrm>
          <a:prstGeom prst="rect">
            <a:avLst/>
          </a:prstGeom>
          <a:noFill/>
        </p:spPr>
        <p:txBody>
          <a:bodyPr wrap="square">
            <a:spAutoFit/>
          </a:bodyPr>
          <a:lstStyle/>
          <a:p>
            <a:r>
              <a:rPr lang="en-US" sz="1400" b="1" u="sng" dirty="0">
                <a:solidFill>
                  <a:schemeClr val="accent2">
                    <a:lumMod val="75000"/>
                  </a:schemeClr>
                </a:solidFill>
                <a:latin typeface="Arial" panose="020B0604020202020204" pitchFamily="34" charset="0"/>
                <a:cs typeface="Arial" panose="020B0604020202020204" pitchFamily="34" charset="0"/>
              </a:rPr>
              <a:t>GUIDELINES</a:t>
            </a:r>
            <a:endParaRPr lang="en-US" sz="1400" dirty="0">
              <a:solidFill>
                <a:schemeClr val="accent2">
                  <a:lumMod val="75000"/>
                </a:schemeClr>
              </a:solidFill>
              <a:latin typeface="Arial" panose="020B0604020202020204" pitchFamily="34" charset="0"/>
              <a:cs typeface="Arial" panose="020B0604020202020204" pitchFamily="34" charset="0"/>
            </a:endParaRPr>
          </a:p>
          <a:p>
            <a:pPr marL="342900" indent="-342900">
              <a:buFont typeface="+mj-lt"/>
              <a:buAutoNum type="arabicPeriod"/>
            </a:pPr>
            <a:r>
              <a:rPr lang="en-US" sz="1400" dirty="0">
                <a:latin typeface="Arial" panose="020B0604020202020204" pitchFamily="34" charset="0"/>
                <a:cs typeface="Arial" panose="020B0604020202020204" pitchFamily="34" charset="0"/>
              </a:rPr>
              <a:t>Please refer to the Employee Experience Awards Malysia 2026 entry guidelines document  for entry criteria and other specific requirements.</a:t>
            </a:r>
          </a:p>
          <a:p>
            <a:pPr marL="342900" indent="-342900">
              <a:buFont typeface="+mj-lt"/>
              <a:buAutoNum type="arabicPeriod"/>
            </a:pPr>
            <a:r>
              <a:rPr lang="en-US" sz="1400" dirty="0">
                <a:latin typeface="Arial" panose="020B0604020202020204" pitchFamily="34" charset="0"/>
                <a:cs typeface="Arial" panose="020B0604020202020204" pitchFamily="34" charset="0"/>
              </a:rPr>
              <a:t>Any sensitive or confidential information which is to be used for judging purposes only should be highlighted in red.</a:t>
            </a:r>
          </a:p>
          <a:p>
            <a:pPr marL="342900" indent="-342900">
              <a:buFont typeface="+mj-lt"/>
              <a:buAutoNum type="arabicPeriod"/>
            </a:pPr>
            <a:r>
              <a:rPr lang="en-GB" sz="1400" dirty="0">
                <a:latin typeface="Arial" panose="020B0604020202020204" pitchFamily="34" charset="0"/>
                <a:cs typeface="Arial" panose="020B0604020202020204" pitchFamily="34" charset="0"/>
              </a:rPr>
              <a:t>Refrain from using your own entry template with your company branding, and only use what is provided.</a:t>
            </a:r>
          </a:p>
          <a:p>
            <a:pPr marL="342900" indent="-342900">
              <a:buFont typeface="+mj-lt"/>
              <a:buAutoNum type="arabicPeriod"/>
            </a:pPr>
            <a:r>
              <a:rPr lang="en-US" sz="1400" dirty="0">
                <a:latin typeface="Arial" panose="020B0604020202020204" pitchFamily="34" charset="0"/>
                <a:cs typeface="Arial" panose="020B0604020202020204" pitchFamily="34" charset="0"/>
              </a:rPr>
              <a:t>Please use only 10-point font size, Arial. Please be reminded that the limit for your overall entry form is restricted to 2000 words only. Judges can mark you down for exceeding word limit.</a:t>
            </a:r>
          </a:p>
          <a:p>
            <a:pPr marL="342900" indent="-342900">
              <a:buFont typeface="+mj-lt"/>
              <a:buAutoNum type="arabicPeriod"/>
            </a:pPr>
            <a:r>
              <a:rPr lang="en-US" sz="1400" dirty="0">
                <a:latin typeface="Arial" panose="020B0604020202020204" pitchFamily="34" charset="0"/>
                <a:cs typeface="Arial" panose="020B0604020202020204" pitchFamily="34" charset="0"/>
              </a:rPr>
              <a:t>Please take note that we will omit Inc, Corporation, Pte. Ltd, PT, </a:t>
            </a:r>
            <a:r>
              <a:rPr lang="en-US" sz="1400" dirty="0" err="1">
                <a:latin typeface="Arial" panose="020B0604020202020204" pitchFamily="34" charset="0"/>
                <a:cs typeface="Arial" panose="020B0604020202020204" pitchFamily="34" charset="0"/>
              </a:rPr>
              <a:t>Berhad</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Sdn</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Bhd</a:t>
            </a:r>
            <a:r>
              <a:rPr lang="en-US" sz="1400" dirty="0">
                <a:latin typeface="Arial" panose="020B0604020202020204" pitchFamily="34" charset="0"/>
                <a:cs typeface="Arial" panose="020B0604020202020204" pitchFamily="34" charset="0"/>
              </a:rPr>
              <a:t> and </a:t>
            </a:r>
            <a:r>
              <a:rPr lang="en-US" sz="1400" dirty="0" err="1">
                <a:latin typeface="Arial" panose="020B0604020202020204" pitchFamily="34" charset="0"/>
                <a:cs typeface="Arial" panose="020B0604020202020204" pitchFamily="34" charset="0"/>
              </a:rPr>
              <a:t>etc</a:t>
            </a:r>
            <a:r>
              <a:rPr lang="en-US" sz="1400" dirty="0">
                <a:latin typeface="Arial" panose="020B0604020202020204" pitchFamily="34" charset="0"/>
                <a:cs typeface="Arial" panose="020B0604020202020204" pitchFamily="34" charset="0"/>
              </a:rPr>
              <a:t> in order to follow our editorial design guidelines in all marketing collaterals including trophy.</a:t>
            </a:r>
          </a:p>
          <a:p>
            <a:endParaRPr lang="en-US" sz="1400" dirty="0">
              <a:solidFill>
                <a:schemeClr val="accent2">
                  <a:lumMod val="75000"/>
                </a:schemeClr>
              </a:solidFill>
              <a:latin typeface="Arial" panose="020B0604020202020204" pitchFamily="34" charset="0"/>
              <a:cs typeface="Arial" panose="020B0604020202020204" pitchFamily="34" charset="0"/>
            </a:endParaRPr>
          </a:p>
          <a:p>
            <a:r>
              <a:rPr lang="en-US" sz="1400" b="1" u="sng" dirty="0">
                <a:solidFill>
                  <a:schemeClr val="accent2">
                    <a:lumMod val="75000"/>
                  </a:schemeClr>
                </a:solidFill>
                <a:latin typeface="Arial" panose="020B0604020202020204" pitchFamily="34" charset="0"/>
                <a:cs typeface="Arial" panose="020B0604020202020204" pitchFamily="34" charset="0"/>
              </a:rPr>
              <a:t>HOW TO SUBMIT:</a:t>
            </a:r>
          </a:p>
          <a:p>
            <a:pPr marL="342900" indent="-342900">
              <a:buFont typeface="+mj-lt"/>
              <a:buAutoNum type="arabicPeriod"/>
            </a:pPr>
            <a:r>
              <a:rPr lang="en-US" sz="1400" dirty="0">
                <a:latin typeface="Arial" panose="020B0604020202020204" pitchFamily="34" charset="0"/>
                <a:cs typeface="Arial" panose="020B0604020202020204" pitchFamily="34" charset="0"/>
              </a:rPr>
              <a:t>Once you are ready to submit your nomination, please save this file as a PDF document.</a:t>
            </a:r>
          </a:p>
          <a:p>
            <a:pPr marL="342900" indent="-342900">
              <a:buFont typeface="+mj-lt"/>
              <a:buAutoNum type="arabicPeriod"/>
            </a:pPr>
            <a:r>
              <a:rPr lang="en-US" sz="1400" dirty="0">
                <a:latin typeface="Arial" panose="020B0604020202020204" pitchFamily="34" charset="0"/>
                <a:cs typeface="Arial" panose="020B0604020202020204" pitchFamily="34" charset="0"/>
              </a:rPr>
              <a:t>Remember to prepare and upload your supporting documents and images, if any, on the online submission page.</a:t>
            </a:r>
          </a:p>
          <a:p>
            <a:pPr marL="342900" indent="-342900">
              <a:buFont typeface="+mj-lt"/>
              <a:buAutoNum type="arabicPeriod"/>
            </a:pPr>
            <a:r>
              <a:rPr lang="en-US" sz="1400" dirty="0">
                <a:latin typeface="Arial" panose="020B0604020202020204" pitchFamily="34" charset="0"/>
                <a:cs typeface="Arial" panose="020B0604020202020204" pitchFamily="34" charset="0"/>
              </a:rPr>
              <a:t>Upload this core award entry form document along with the supporting documents and images, if any, </a:t>
            </a:r>
            <a:r>
              <a:rPr lang="en-US" sz="1400" b="1" dirty="0">
                <a:highlight>
                  <a:srgbClr val="FFFF00"/>
                </a:highlight>
                <a:latin typeface="Arial" panose="020B0604020202020204" pitchFamily="34" charset="0"/>
                <a:cs typeface="Arial" panose="020B0604020202020204" pitchFamily="34" charset="0"/>
                <a:hlinkClick r:id="rId2"/>
              </a:rPr>
              <a:t>here</a:t>
            </a:r>
            <a:r>
              <a:rPr lang="en-US" sz="1400" b="1" dirty="0">
                <a:highlight>
                  <a:srgbClr val="FFFF00"/>
                </a:highlight>
                <a:latin typeface="Arial" panose="020B0604020202020204" pitchFamily="34" charset="0"/>
                <a:cs typeface="Arial" panose="020B0604020202020204" pitchFamily="34" charset="0"/>
                <a:hlinkClick r:id="rId3"/>
              </a:rPr>
              <a:t>.</a:t>
            </a:r>
            <a:endParaRPr lang="en-US" sz="1400" b="1" dirty="0">
              <a:highlight>
                <a:srgbClr val="FFFF00"/>
              </a:highlight>
              <a:latin typeface="Arial" panose="020B0604020202020204" pitchFamily="34" charset="0"/>
              <a:cs typeface="Arial" panose="020B0604020202020204" pitchFamily="34" charset="0"/>
            </a:endParaRPr>
          </a:p>
          <a:p>
            <a:pPr marL="342900" indent="-342900">
              <a:buFont typeface="+mj-lt"/>
              <a:buAutoNum type="arabicPeriod"/>
            </a:pPr>
            <a:endParaRPr lang="en-US" sz="1400" dirty="0">
              <a:solidFill>
                <a:schemeClr val="accent2">
                  <a:lumMod val="75000"/>
                </a:schemeClr>
              </a:solidFill>
              <a:latin typeface="Arial" panose="020B0604020202020204" pitchFamily="34" charset="0"/>
              <a:cs typeface="Arial" panose="020B0604020202020204" pitchFamily="34" charset="0"/>
            </a:endParaRPr>
          </a:p>
          <a:p>
            <a:endParaRPr lang="en-US" sz="1400" b="1" u="sng" dirty="0">
              <a:solidFill>
                <a:schemeClr val="accent2">
                  <a:lumMod val="75000"/>
                </a:schemeClr>
              </a:solidFill>
              <a:latin typeface="Arial" panose="020B0604020202020204" pitchFamily="34" charset="0"/>
              <a:cs typeface="Arial" panose="020B0604020202020204" pitchFamily="34" charset="0"/>
            </a:endParaRPr>
          </a:p>
        </p:txBody>
      </p:sp>
      <p:sp>
        <p:nvSpPr>
          <p:cNvPr id="2" name="TextBox 1">
            <a:extLst>
              <a:ext uri="{FF2B5EF4-FFF2-40B4-BE49-F238E27FC236}">
                <a16:creationId xmlns:a16="http://schemas.microsoft.com/office/drawing/2014/main" id="{CBC311DD-24EE-D199-E08F-02F1C7FDB0B4}"/>
              </a:ext>
            </a:extLst>
          </p:cNvPr>
          <p:cNvSpPr txBox="1"/>
          <p:nvPr/>
        </p:nvSpPr>
        <p:spPr>
          <a:xfrm>
            <a:off x="619588" y="4719843"/>
            <a:ext cx="10745098" cy="4616648"/>
          </a:xfrm>
          <a:prstGeom prst="rect">
            <a:avLst/>
          </a:prstGeom>
          <a:noFill/>
        </p:spPr>
        <p:txBody>
          <a:bodyPr wrap="square" numCol="2">
            <a:spAutoFit/>
          </a:bodyPr>
          <a:lstStyle/>
          <a:p>
            <a:r>
              <a:rPr lang="en-US" sz="1400" b="1" u="sng" dirty="0">
                <a:solidFill>
                  <a:schemeClr val="accent2">
                    <a:lumMod val="75000"/>
                  </a:schemeClr>
                </a:solidFill>
                <a:latin typeface="Arial" panose="020B0604020202020204" pitchFamily="34" charset="0"/>
                <a:cs typeface="Arial" panose="020B0604020202020204" pitchFamily="34" charset="0"/>
              </a:rPr>
              <a:t>CONTACT US:</a:t>
            </a:r>
            <a:br>
              <a:rPr lang="en-US" sz="1400" b="1" u="sng" dirty="0">
                <a:solidFill>
                  <a:schemeClr val="accent2">
                    <a:lumMod val="75000"/>
                  </a:schemeClr>
                </a:solidFill>
                <a:latin typeface="Arial" panose="020B0604020202020204" pitchFamily="34" charset="0"/>
                <a:cs typeface="Arial" panose="020B0604020202020204" pitchFamily="34" charset="0"/>
              </a:rPr>
            </a:br>
            <a:br>
              <a:rPr lang="en-US" sz="1400" b="1" u="sng" dirty="0">
                <a:solidFill>
                  <a:schemeClr val="accent2">
                    <a:lumMod val="75000"/>
                  </a:schemeClr>
                </a:solidFill>
                <a:latin typeface="Arial" panose="020B0604020202020204" pitchFamily="34" charset="0"/>
                <a:cs typeface="Arial" panose="020B0604020202020204" pitchFamily="34" charset="0"/>
              </a:rPr>
            </a:br>
            <a:r>
              <a:rPr lang="en-US" sz="1400" b="1" dirty="0">
                <a:latin typeface="Arial" panose="020B0604020202020204" pitchFamily="34" charset="0"/>
                <a:ea typeface="Helvetica Neue" panose="02000503000000020004" pitchFamily="2" charset="0"/>
                <a:cs typeface="Arial" panose="020B0604020202020204" pitchFamily="34" charset="0"/>
              </a:rPr>
              <a:t>Adrian Ray</a:t>
            </a:r>
            <a:br>
              <a:rPr lang="en-SG" sz="1400" b="0" i="0" dirty="0">
                <a:solidFill>
                  <a:srgbClr val="000000"/>
                </a:solidFill>
                <a:effectLst/>
                <a:latin typeface="Arial" panose="020B0604020202020204" pitchFamily="34" charset="0"/>
                <a:cs typeface="Arial" panose="020B0604020202020204" pitchFamily="34" charset="0"/>
              </a:rPr>
            </a:br>
            <a:r>
              <a:rPr lang="en-SG" sz="1400" b="0" i="1" u="none" strike="noStrike" dirty="0">
                <a:solidFill>
                  <a:srgbClr val="000000"/>
                </a:solidFill>
                <a:effectLst/>
                <a:latin typeface="Arial" panose="020B0604020202020204" pitchFamily="34" charset="0"/>
                <a:cs typeface="Arial" panose="020B0604020202020204" pitchFamily="34" charset="0"/>
              </a:rPr>
              <a:t>Senior Regional Project Manager</a:t>
            </a:r>
            <a:r>
              <a:rPr lang="en-SG" sz="1400" b="0" i="1" dirty="0">
                <a:solidFill>
                  <a:srgbClr val="000000"/>
                </a:solidFill>
                <a:effectLst/>
                <a:latin typeface="Arial" panose="020B0604020202020204" pitchFamily="34" charset="0"/>
                <a:cs typeface="Arial" panose="020B0604020202020204" pitchFamily="34" charset="0"/>
              </a:rPr>
              <a:t> </a:t>
            </a:r>
            <a:br>
              <a:rPr lang="en-SG" sz="1400" b="0" i="1" dirty="0">
                <a:solidFill>
                  <a:srgbClr val="000000"/>
                </a:solidFill>
                <a:effectLst/>
                <a:latin typeface="Arial" panose="020B0604020202020204" pitchFamily="34" charset="0"/>
                <a:cs typeface="Arial" panose="020B0604020202020204" pitchFamily="34" charset="0"/>
              </a:rPr>
            </a:br>
            <a:r>
              <a:rPr lang="en-SG" sz="1400" b="0" i="0" u="none" strike="noStrike" dirty="0">
                <a:solidFill>
                  <a:srgbClr val="000000"/>
                </a:solidFill>
                <a:effectLst/>
                <a:latin typeface="Arial" panose="020B0604020202020204" pitchFamily="34" charset="0"/>
                <a:cs typeface="Arial" panose="020B0604020202020204" pitchFamily="34" charset="0"/>
              </a:rPr>
              <a:t>Tel: </a:t>
            </a:r>
            <a:r>
              <a:rPr lang="en-US" sz="1400" b="0" i="0" dirty="0">
                <a:solidFill>
                  <a:srgbClr val="000000"/>
                </a:solidFill>
                <a:effectLst/>
                <a:latin typeface="Arial" panose="020B0604020202020204" pitchFamily="34" charset="0"/>
                <a:cs typeface="Arial" panose="020B0604020202020204" pitchFamily="34" charset="0"/>
              </a:rPr>
              <a:t>+65 6692 9031 (Ext 812)</a:t>
            </a:r>
            <a:br>
              <a:rPr lang="en-SG" sz="1400" b="0" i="0" dirty="0">
                <a:solidFill>
                  <a:srgbClr val="000000"/>
                </a:solidFill>
                <a:effectLst/>
                <a:latin typeface="Arial" panose="020B0604020202020204" pitchFamily="34" charset="0"/>
                <a:cs typeface="Arial" panose="020B0604020202020204" pitchFamily="34" charset="0"/>
              </a:rPr>
            </a:br>
            <a:r>
              <a:rPr lang="en-SG" sz="1400" b="0" i="0" u="none" strike="noStrike" dirty="0">
                <a:solidFill>
                  <a:srgbClr val="000000"/>
                </a:solidFill>
                <a:effectLst/>
                <a:latin typeface="Arial" panose="020B0604020202020204" pitchFamily="34" charset="0"/>
                <a:cs typeface="Arial" panose="020B0604020202020204" pitchFamily="34" charset="0"/>
              </a:rPr>
              <a:t>Mobile: </a:t>
            </a:r>
            <a:r>
              <a:rPr lang="en-SG" sz="1400" b="0" i="0" dirty="0">
                <a:solidFill>
                  <a:srgbClr val="000000"/>
                </a:solidFill>
                <a:effectLst/>
                <a:latin typeface="Arial" panose="020B0604020202020204" pitchFamily="34" charset="0"/>
                <a:cs typeface="Arial" panose="020B0604020202020204" pitchFamily="34" charset="0"/>
              </a:rPr>
              <a:t>+63 9975 330 853</a:t>
            </a:r>
            <a:br>
              <a:rPr lang="en-SG" sz="1400" b="0" i="0" dirty="0">
                <a:solidFill>
                  <a:srgbClr val="000000"/>
                </a:solidFill>
                <a:effectLst/>
                <a:latin typeface="Arial" panose="020B0604020202020204" pitchFamily="34" charset="0"/>
                <a:cs typeface="Arial" panose="020B0604020202020204" pitchFamily="34" charset="0"/>
              </a:rPr>
            </a:br>
            <a:r>
              <a:rPr lang="en-SG" sz="1400" b="0" i="0" dirty="0">
                <a:solidFill>
                  <a:srgbClr val="000000"/>
                </a:solidFill>
                <a:effectLst/>
                <a:latin typeface="Arial" panose="020B0604020202020204" pitchFamily="34" charset="0"/>
                <a:cs typeface="Arial" panose="020B0604020202020204" pitchFamily="34" charset="0"/>
              </a:rPr>
              <a:t>Email: </a:t>
            </a:r>
            <a:r>
              <a:rPr lang="en-US" sz="1400" b="0" dirty="0">
                <a:latin typeface="Arial" panose="020B0604020202020204" pitchFamily="34" charset="0"/>
                <a:ea typeface="Helvetica Neue" panose="02000503000000020004" pitchFamily="2" charset="0"/>
                <a:cs typeface="Arial" panose="020B0604020202020204" pitchFamily="34" charset="0"/>
                <a:hlinkClick r:id="rId4"/>
              </a:rPr>
              <a:t>adrianr@humanresourcesonline.net</a:t>
            </a:r>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endParaRPr lang="en-US" sz="1400" b="1" dirty="0">
              <a:latin typeface="Arial" panose="020B0604020202020204" pitchFamily="34" charset="0"/>
              <a:ea typeface="Helvetica Neue" panose="02000503000000020004" pitchFamily="2" charset="0"/>
              <a:cs typeface="Arial" panose="020B0604020202020204" pitchFamily="34" charset="0"/>
            </a:endParaRPr>
          </a:p>
          <a:p>
            <a:br>
              <a:rPr lang="en-SG" sz="1400" b="1" i="0" dirty="0">
                <a:solidFill>
                  <a:srgbClr val="000000"/>
                </a:solidFill>
                <a:effectLst/>
                <a:latin typeface="Arial" panose="020B0604020202020204" pitchFamily="34" charset="0"/>
                <a:cs typeface="Arial" panose="020B0604020202020204" pitchFamily="34" charset="0"/>
              </a:rPr>
            </a:br>
            <a:endParaRPr lang="en-SG" sz="1400" b="1" i="0" dirty="0">
              <a:solidFill>
                <a:srgbClr val="000000"/>
              </a:solidFill>
              <a:effectLst/>
              <a:latin typeface="Arial" panose="020B0604020202020204" pitchFamily="34" charset="0"/>
              <a:cs typeface="Arial" panose="020B0604020202020204" pitchFamily="34" charset="0"/>
            </a:endParaRPr>
          </a:p>
          <a:p>
            <a:endParaRPr lang="en-SG" sz="1400" b="1" u="sng" dirty="0">
              <a:solidFill>
                <a:srgbClr val="000000"/>
              </a:solidFill>
              <a:latin typeface="Arial" panose="020B0604020202020204" pitchFamily="34" charset="0"/>
              <a:cs typeface="Arial" panose="020B0604020202020204" pitchFamily="34" charset="0"/>
            </a:endParaRPr>
          </a:p>
          <a:p>
            <a:endParaRPr lang="en-SG" sz="1400" b="1" u="sng" dirty="0">
              <a:solidFill>
                <a:srgbClr val="000000"/>
              </a:solidFill>
              <a:latin typeface="Arial" panose="020B0604020202020204" pitchFamily="34" charset="0"/>
              <a:cs typeface="Arial" panose="020B0604020202020204" pitchFamily="34" charset="0"/>
            </a:endParaRPr>
          </a:p>
          <a:p>
            <a:br>
              <a:rPr lang="en-US" sz="1400" b="1" u="sng" dirty="0">
                <a:solidFill>
                  <a:schemeClr val="accent2">
                    <a:lumMod val="75000"/>
                  </a:schemeClr>
                </a:solidFill>
                <a:latin typeface="Arial" panose="020B0604020202020204" pitchFamily="34" charset="0"/>
                <a:cs typeface="Arial" panose="020B0604020202020204" pitchFamily="34" charset="0"/>
              </a:rPr>
            </a:br>
            <a:br>
              <a:rPr lang="en-US" sz="1400" b="1" u="sng" dirty="0">
                <a:solidFill>
                  <a:schemeClr val="accent2">
                    <a:lumMod val="75000"/>
                  </a:schemeClr>
                </a:solidFill>
                <a:latin typeface="Arial" panose="020B0604020202020204" pitchFamily="34" charset="0"/>
                <a:cs typeface="Arial" panose="020B0604020202020204" pitchFamily="34" charset="0"/>
              </a:rPr>
            </a:br>
            <a:r>
              <a:rPr lang="en-GB" sz="1400" b="1" i="0" kern="1200" dirty="0">
                <a:solidFill>
                  <a:schemeClr val="dk1"/>
                </a:solidFill>
                <a:effectLst/>
                <a:latin typeface="Arial" panose="020B0604020202020204" pitchFamily="34" charset="0"/>
                <a:ea typeface="+mn-ea"/>
                <a:cs typeface="Arial" panose="020B0604020202020204" pitchFamily="34" charset="0"/>
              </a:rPr>
              <a:t>Sandra Rones</a:t>
            </a:r>
            <a:br>
              <a:rPr lang="en-US" sz="1400" b="0" i="0" dirty="0">
                <a:solidFill>
                  <a:srgbClr val="000000"/>
                </a:solidFill>
                <a:effectLst/>
                <a:latin typeface="Arial" panose="020B0604020202020204" pitchFamily="34" charset="0"/>
                <a:cs typeface="Arial" panose="020B0604020202020204" pitchFamily="34" charset="0"/>
              </a:rPr>
            </a:br>
            <a:r>
              <a:rPr lang="en-US" sz="1400" b="0" i="1" u="none" strike="noStrike" dirty="0">
                <a:solidFill>
                  <a:srgbClr val="000000"/>
                </a:solidFill>
                <a:effectLst/>
                <a:latin typeface="Arial" panose="020B0604020202020204" pitchFamily="34" charset="0"/>
                <a:cs typeface="Arial" panose="020B0604020202020204" pitchFamily="34" charset="0"/>
              </a:rPr>
              <a:t>Regional Project Manager</a:t>
            </a:r>
            <a:r>
              <a:rPr lang="en-US" sz="1400" b="0" i="1" dirty="0">
                <a:solidFill>
                  <a:srgbClr val="000000"/>
                </a:solidFill>
                <a:effectLst/>
                <a:latin typeface="Arial" panose="020B0604020202020204" pitchFamily="34" charset="0"/>
                <a:cs typeface="Arial" panose="020B0604020202020204" pitchFamily="34" charset="0"/>
              </a:rPr>
              <a:t> </a:t>
            </a:r>
            <a:br>
              <a:rPr lang="en-US" sz="1400" b="0" i="0" dirty="0">
                <a:solidFill>
                  <a:srgbClr val="000000"/>
                </a:solidFill>
                <a:effectLst/>
                <a:latin typeface="Arial" panose="020B0604020202020204" pitchFamily="34" charset="0"/>
                <a:cs typeface="Arial" panose="020B0604020202020204" pitchFamily="34" charset="0"/>
              </a:rPr>
            </a:br>
            <a:r>
              <a:rPr lang="en-US" sz="1400" b="0" i="0" u="none" strike="noStrike" dirty="0">
                <a:solidFill>
                  <a:srgbClr val="000000"/>
                </a:solidFill>
                <a:effectLst/>
                <a:latin typeface="Arial" panose="020B0604020202020204" pitchFamily="34" charset="0"/>
                <a:cs typeface="Arial" panose="020B0604020202020204" pitchFamily="34" charset="0"/>
              </a:rPr>
              <a:t>Tel: </a:t>
            </a:r>
            <a:r>
              <a:rPr lang="en-US" sz="1400" b="0" i="0" dirty="0">
                <a:solidFill>
                  <a:srgbClr val="000000"/>
                </a:solidFill>
                <a:effectLst/>
                <a:latin typeface="Arial" panose="020B0604020202020204" pitchFamily="34" charset="0"/>
                <a:cs typeface="Arial" panose="020B0604020202020204" pitchFamily="34" charset="0"/>
              </a:rPr>
              <a:t>+65 6692 9031 (Ext 819)</a:t>
            </a:r>
            <a:br>
              <a:rPr lang="en-US" sz="1400" b="0" i="0" dirty="0">
                <a:solidFill>
                  <a:srgbClr val="000000"/>
                </a:solidFill>
                <a:effectLst/>
                <a:latin typeface="Arial" panose="020B0604020202020204" pitchFamily="34" charset="0"/>
                <a:cs typeface="Arial" panose="020B0604020202020204" pitchFamily="34" charset="0"/>
              </a:rPr>
            </a:br>
            <a:r>
              <a:rPr lang="en-US" sz="1400" b="0" i="0" u="none" strike="noStrike" dirty="0">
                <a:solidFill>
                  <a:srgbClr val="000000"/>
                </a:solidFill>
                <a:effectLst/>
                <a:latin typeface="Arial" panose="020B0604020202020204" pitchFamily="34" charset="0"/>
                <a:cs typeface="Arial" panose="020B0604020202020204" pitchFamily="34" charset="0"/>
              </a:rPr>
              <a:t>Mobile: </a:t>
            </a:r>
            <a:r>
              <a:rPr lang="en-SG" sz="1400" b="0" i="0" dirty="0">
                <a:solidFill>
                  <a:srgbClr val="000000"/>
                </a:solidFill>
                <a:effectLst/>
                <a:latin typeface="Arial" panose="020B0604020202020204" pitchFamily="34" charset="0"/>
                <a:cs typeface="Arial" panose="020B0604020202020204" pitchFamily="34" charset="0"/>
              </a:rPr>
              <a:t>+63 9322 917 178</a:t>
            </a:r>
            <a:br>
              <a:rPr lang="en-US" sz="1400" b="0" i="0" dirty="0">
                <a:solidFill>
                  <a:srgbClr val="000000"/>
                </a:solidFill>
                <a:effectLst/>
                <a:latin typeface="Arial" panose="020B0604020202020204" pitchFamily="34" charset="0"/>
                <a:cs typeface="Arial" panose="020B0604020202020204" pitchFamily="34" charset="0"/>
              </a:rPr>
            </a:br>
            <a:r>
              <a:rPr lang="en-US" sz="1400" b="0" i="0" dirty="0">
                <a:solidFill>
                  <a:srgbClr val="000000"/>
                </a:solidFill>
                <a:effectLst/>
                <a:latin typeface="Arial" panose="020B0604020202020204" pitchFamily="34" charset="0"/>
                <a:cs typeface="Arial" panose="020B0604020202020204" pitchFamily="34" charset="0"/>
              </a:rPr>
              <a:t>Email: </a:t>
            </a:r>
            <a:r>
              <a:rPr lang="en-SG" sz="1400" b="0" i="0" dirty="0">
                <a:solidFill>
                  <a:srgbClr val="000000"/>
                </a:solidFill>
                <a:effectLst/>
                <a:latin typeface="Arial" panose="020B0604020202020204" pitchFamily="34" charset="0"/>
                <a:cs typeface="Arial" panose="020B0604020202020204" pitchFamily="34" charset="0"/>
                <a:hlinkClick r:id="rId5"/>
              </a:rPr>
              <a:t>sandrar@humanresourcesonline.net</a:t>
            </a:r>
            <a:r>
              <a:rPr lang="en-US" sz="1400" b="0" i="0" dirty="0">
                <a:solidFill>
                  <a:srgbClr val="000000"/>
                </a:solidFill>
                <a:effectLst/>
                <a:latin typeface="Arial" panose="020B0604020202020204" pitchFamily="34" charset="0"/>
                <a:cs typeface="Arial" panose="020B0604020202020204" pitchFamily="34" charset="0"/>
              </a:rPr>
              <a:t> </a:t>
            </a:r>
          </a:p>
          <a:p>
            <a:endParaRPr lang="en-US" sz="1400" u="none" strike="noStrike" dirty="0">
              <a:solidFill>
                <a:srgbClr val="000000"/>
              </a:solidFill>
              <a:latin typeface="Arial" panose="020B0604020202020204" pitchFamily="34" charset="0"/>
              <a:cs typeface="Arial" panose="020B0604020202020204" pitchFamily="34" charset="0"/>
            </a:endParaRPr>
          </a:p>
          <a:p>
            <a:br>
              <a:rPr lang="en-US" sz="1400" b="0" i="0" dirty="0">
                <a:solidFill>
                  <a:srgbClr val="000000"/>
                </a:solidFill>
                <a:effectLst/>
                <a:latin typeface="Arial" panose="020B0604020202020204" pitchFamily="34" charset="0"/>
                <a:cs typeface="Arial" panose="020B0604020202020204" pitchFamily="34" charset="0"/>
              </a:rPr>
            </a:br>
            <a:endParaRPr lang="en-US" sz="1400" b="0" i="0" dirty="0">
              <a:solidFill>
                <a:srgbClr val="000000"/>
              </a:solidFill>
              <a:effectLst/>
              <a:latin typeface="Arial" panose="020B0604020202020204" pitchFamily="34" charset="0"/>
              <a:cs typeface="Arial" panose="020B0604020202020204" pitchFamily="34" charset="0"/>
            </a:endParaRPr>
          </a:p>
          <a:p>
            <a:pPr algn="l" rtl="0" fontAlgn="base"/>
            <a:r>
              <a:rPr lang="en-US" sz="1400" b="0" i="0" dirty="0">
                <a:solidFill>
                  <a:srgbClr val="000000"/>
                </a:solidFill>
                <a:effectLst/>
                <a:highlight>
                  <a:srgbClr val="FFFFFF"/>
                </a:highlight>
                <a:latin typeface="Arial" panose="020B0604020202020204" pitchFamily="34" charset="0"/>
                <a:cs typeface="Arial" panose="020B0604020202020204" pitchFamily="34" charset="0"/>
              </a:rPr>
              <a:t> </a:t>
            </a:r>
          </a:p>
          <a:p>
            <a:endParaRPr lang="en-US" sz="1400" dirty="0">
              <a:latin typeface="Arial" panose="020B0604020202020204" pitchFamily="34" charset="0"/>
              <a:ea typeface="Helvetica Neue" panose="02000503000000020004" pitchFamily="2" charset="0"/>
              <a:cs typeface="Arial" panose="020B0604020202020204" pitchFamily="34" charset="0"/>
            </a:endParaRPr>
          </a:p>
        </p:txBody>
      </p:sp>
    </p:spTree>
    <p:extLst>
      <p:ext uri="{BB962C8B-B14F-4D97-AF65-F5344CB8AC3E}">
        <p14:creationId xmlns:p14="http://schemas.microsoft.com/office/powerpoint/2010/main" val="15801554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11559"/>
            <a:ext cx="11889600" cy="4835975"/>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AU" sz="1000" b="1" u="sng" dirty="0">
                <a:effectLst/>
                <a:latin typeface="Arial" panose="020B0604020202020204" pitchFamily="34" charset="0"/>
                <a:ea typeface="Calibri" panose="020F0502020204030204" pitchFamily="34" charset="0"/>
                <a:cs typeface="Times New Roman" panose="02020603050405020304" pitchFamily="18" charset="0"/>
              </a:rPr>
              <a:t>Section 1: Business Challenge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outline key business challenges that you were faced with the past year.</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i="1" dirty="0">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Provide the context of your industry and include the brief background / overview of your company.</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Please include information that demonstrates the implications of the business challenges faced.</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were your initial plan / business opportunities you were looking to pursue?</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How has the challenge(s) pivoted your vision, goal and mission of your HR strategy?</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was the company’s overall direction? What kind of buy-in and support did you get from your top management and line-of-business managers to overcome the challenge?</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are some innovative and / or new ideas proposed when brainstorming solutions to tackle the challenge(s)?</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is the expected business ROI </a:t>
            </a:r>
            <a:r>
              <a:rPr lang="en-AU" sz="1000" dirty="0">
                <a:effectLst/>
                <a:latin typeface="Arial" panose="020B0604020202020204" pitchFamily="34" charset="0"/>
                <a:ea typeface="SimSun" panose="02010600030101010101" pitchFamily="2" charset="-122"/>
              </a:rPr>
              <a:t>from the proposed changes?</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Please include some testimonials from peers /</a:t>
            </a:r>
            <a:r>
              <a:rPr lang="en-AU" sz="1000" i="1" dirty="0">
                <a:latin typeface="Arial" panose="020B0604020202020204" pitchFamily="34" charset="0"/>
                <a:ea typeface="SimSun" panose="02010600030101010101" pitchFamily="2" charset="-122"/>
              </a:rPr>
              <a:t> </a:t>
            </a:r>
            <a:r>
              <a:rPr lang="en-AU" sz="1000" i="1" dirty="0">
                <a:effectLst/>
                <a:latin typeface="Arial" panose="020B0604020202020204" pitchFamily="34" charset="0"/>
                <a:ea typeface="SimSun" panose="02010600030101010101" pitchFamily="2" charset="-122"/>
              </a:rPr>
              <a:t>senior management / clients.  Feel free to include graphs, charts that will strengthen your business case. </a:t>
            </a:r>
            <a:endParaRPr lang="en-SG" sz="1000" dirty="0">
              <a:effectLst/>
              <a:latin typeface="Times New Roman" panose="02020603050405020304" pitchFamily="18" charset="0"/>
              <a:ea typeface="SimSun" panose="02010600030101010101" pitchFamily="2" charset="-122"/>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7956455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05527"/>
            <a:ext cx="11823576" cy="4842007"/>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10029629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51709"/>
            <a:ext cx="11823576" cy="4795825"/>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AU" sz="1000" b="1" u="sng" dirty="0">
                <a:effectLst/>
                <a:latin typeface="Arial" panose="020B0604020202020204" pitchFamily="34" charset="0"/>
                <a:ea typeface="Calibri" panose="020F0502020204030204" pitchFamily="34" charset="0"/>
                <a:cs typeface="Times New Roman" panose="02020603050405020304" pitchFamily="18" charset="0"/>
              </a:rPr>
              <a:t>Section 2: Strategy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share the strategies that you have implemented to transform your business.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i="1" dirty="0">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did you do to transform your business? </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Outline the milestones in your strategy highlighting what worked and what didn’t work. How did you solve the issues that cropped up along the way when you were executing your strategy?</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How was your strategy communicated to all stakeholders? What were some of the channels you used?</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Who were your key stakeholders? How did you maintain continued support from key stakeholders?</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Please include information that demonstrates the acceptance rate of the transformation strategy. </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were the key objectives of your transformation strategy? </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What are some of the USP’s of your transformation strategy? How does this align with your organisational goals?</a:t>
            </a:r>
            <a:endParaRPr lang="en-SG" sz="1000" dirty="0">
              <a:effectLst/>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Please include some testimonials from peers / senior management / clients.  Feel free to include graphs, charts that will strengthen your business case. </a:t>
            </a:r>
            <a:endParaRPr lang="en-SG" sz="1000" dirty="0">
              <a:effectLst/>
              <a:latin typeface="Times New Roman" panose="02020603050405020304" pitchFamily="18" charset="0"/>
              <a:ea typeface="SimSun" panose="02010600030101010101" pitchFamily="2" charset="-122"/>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5353660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05527"/>
            <a:ext cx="11823576" cy="4842007"/>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77050642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542473"/>
            <a:ext cx="11823576" cy="4805061"/>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AU" sz="1000" b="1" u="sng" dirty="0">
                <a:effectLst/>
                <a:latin typeface="Arial" panose="020B0604020202020204" pitchFamily="34" charset="0"/>
                <a:ea typeface="Calibri" panose="020F0502020204030204" pitchFamily="34" charset="0"/>
                <a:cs typeface="Times New Roman" panose="02020603050405020304" pitchFamily="18" charset="0"/>
              </a:rPr>
              <a:t>Section 3: Impact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outline how your strategy has affected your organisation.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spcBef>
                <a:spcPts val="0"/>
              </a:spcBef>
              <a:spcAft>
                <a:spcPts val="0"/>
              </a:spcAft>
            </a:pPr>
            <a:r>
              <a:rPr lang="en-AU" sz="1000" i="1"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What were the primary and secondary results of your strategy? How did your plan affect your organisational culture and goals? </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What business and commercial benefits did your transformation strategy deliver?</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What was the feedback from your stakeholders?</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How did you track the ROI of your impact?</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cs typeface="Times New Roman" panose="02020603050405020304" pitchFamily="18" charset="0"/>
              </a:rPr>
              <a:t>Please provide some evidence of success. You may use metrics, anecdotes and case studies.</a:t>
            </a:r>
            <a:endParaRPr lang="en-SG" sz="1000" dirty="0">
              <a:effectLst/>
              <a:latin typeface="Calibri" panose="020F0502020204030204" pitchFamily="34" charset="0"/>
              <a:ea typeface="SimSun" panose="02010600030101010101" pitchFamily="2" charset="-122"/>
              <a:cs typeface="Times New Roman" panose="02020603050405020304" pitchFamily="18" charset="0"/>
            </a:endParaRPr>
          </a:p>
          <a:p>
            <a:pPr marL="342900" marR="0" lvl="0" indent="-342900">
              <a:spcBef>
                <a:spcPts val="0"/>
              </a:spcBef>
              <a:spcAft>
                <a:spcPts val="0"/>
              </a:spcAft>
              <a:buFont typeface="Calibri" panose="020F0502020204030204" pitchFamily="34" charset="0"/>
              <a:buChar char="-"/>
            </a:pPr>
            <a:r>
              <a:rPr lang="en-AU" sz="1000" i="1" dirty="0">
                <a:effectLst/>
                <a:latin typeface="Arial" panose="020B0604020202020204" pitchFamily="34" charset="0"/>
                <a:ea typeface="SimSun" panose="02010600030101010101" pitchFamily="2" charset="-122"/>
              </a:rPr>
              <a:t>Please include some testimonials from peers / senior management / clients.  Feel free to include graphs, charts that will strengthen your business case. </a:t>
            </a:r>
            <a:endParaRPr lang="en-SG" sz="1000" i="1" dirty="0">
              <a:latin typeface="Times New Roman" panose="02020603050405020304" pitchFamily="18" charset="0"/>
              <a:ea typeface="SimSun" panose="02010600030101010101" pitchFamily="2" charset="-122"/>
            </a:endParaRPr>
          </a:p>
          <a:p>
            <a:pPr marL="342900" marR="0" lvl="0" indent="-342900">
              <a:spcBef>
                <a:spcPts val="0"/>
              </a:spcBef>
              <a:spcAft>
                <a:spcPts val="0"/>
              </a:spcAft>
              <a:buFont typeface="Calibri" panose="020F0502020204030204" pitchFamily="34" charset="0"/>
              <a:buChar char="-"/>
            </a:pP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0" marR="0">
              <a:lnSpc>
                <a:spcPct val="115000"/>
              </a:lnSpc>
              <a:spcBef>
                <a:spcPts val="0"/>
              </a:spcBef>
              <a:spcAft>
                <a:spcPts val="1000"/>
              </a:spcAft>
            </a:pPr>
            <a:r>
              <a:rPr lang="en-AU" sz="1000" b="1" i="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endParaRPr lang="en-GB" sz="1000" dirty="0">
              <a:effectLst/>
              <a:latin typeface="Arial" panose="020B0604020202020204" pitchFamily="34" charset="0"/>
              <a:ea typeface="Calibri" panose="020F0502020204030204" pitchFamily="34" charset="0"/>
              <a:cs typeface="Times New Roman" panose="02020603050405020304" pitchFamily="18" charset="0"/>
            </a:endParaRPr>
          </a:p>
          <a:p>
            <a:pPr>
              <a:lnSpc>
                <a:spcPct val="115000"/>
              </a:lnSpc>
              <a:spcAft>
                <a:spcPts val="1000"/>
              </a:spcAft>
            </a:pPr>
            <a:endParaRPr lang="en-GB" sz="1000" dirty="0">
              <a:effectLst/>
              <a:latin typeface="Arial" panose="020B060402020202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3789404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77818"/>
            <a:ext cx="11823576" cy="4869716"/>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64686732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2525</TotalTime>
  <Words>1413</Words>
  <Application>Microsoft Office PowerPoint</Application>
  <PresentationFormat>Widescreen</PresentationFormat>
  <Paragraphs>365</Paragraphs>
  <Slides>12</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12</vt:i4>
      </vt:variant>
    </vt:vector>
  </HeadingPairs>
  <TitlesOfParts>
    <vt:vector size="18" baseType="lpstr">
      <vt:lpstr>Helvetica CE 55 Roman</vt:lpstr>
      <vt:lpstr>Arial</vt:lpstr>
      <vt:lpstr>Calibri</vt:lpstr>
      <vt:lpstr>Calibri Light</vt:lpstr>
      <vt:lpstr>Times New Roman</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University at Buffalo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Nadira Putri</dc:creator>
  <cp:lastModifiedBy>Joleen Quek</cp:lastModifiedBy>
  <cp:revision>46</cp:revision>
  <dcterms:created xsi:type="dcterms:W3CDTF">2023-03-16T08:53:29Z</dcterms:created>
  <dcterms:modified xsi:type="dcterms:W3CDTF">2025-10-27T07:25:55Z</dcterms:modified>
</cp:coreProperties>
</file>

<file path=docProps/thumbnail.jpeg>
</file>